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who you are: founder of a four-company group, and the production manager running FamilySearch's oral genealogy work in Nigeria.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through-line: build the operation, then hand it a standard it can run on. Four numbers carry the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operating arms, one holding company. Note that the group supports 219 people directly and indirectly.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client-facing record: a collection process adopted worldwide, and the first Nigerian contractor to earn Gold recognition.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 FamilySearch contract: digitising institutional records, with university and hospital partnerships being built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Audit across six countries, then the church roles: digital migration in Enugu, and leading 200+ missionaries while learning three languages.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Economics in progress; the Zaria admission is the standout — 15 of 2,009. Close on capabilities and languages.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" y="2791658"/>
            <a:ext cx="1143000" cy="5715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3" name="Text 1"/>
          <p:cNvSpPr/>
          <p:nvPr/>
        </p:nvSpPr>
        <p:spPr>
          <a:xfrm>
            <a:off x="857250" y="3229808"/>
            <a:ext cx="10006965" cy="19795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1173"/>
              </a:lnSpc>
              <a:buNone/>
            </a:pPr>
            <a:r>
              <a:rPr lang="en-US" sz="7800" b="1" spc="-156" kern="0" dirty="0">
                <a:solidFill>
                  <a:srgbClr val="17395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Ikegbunem Ugochukwu</a:t>
            </a:r>
            <a:endParaRPr lang="en-US" sz="7800" dirty="0"/>
          </a:p>
        </p:txBody>
      </p:sp>
      <p:sp>
        <p:nvSpPr>
          <p:cNvPr id="4" name="Text 2"/>
          <p:cNvSpPr/>
          <p:nvPr/>
        </p:nvSpPr>
        <p:spPr>
          <a:xfrm>
            <a:off x="857250" y="5552242"/>
            <a:ext cx="10687050" cy="426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C2530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Founder &amp; Chief Executive, One100 Group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857250" y="6017062"/>
            <a:ext cx="10687050" cy="426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44505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Production Manager, Macnico Enterprises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857250" y="6786682"/>
            <a:ext cx="389763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Ifite Awka, Anambra State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743450" y="6786682"/>
            <a:ext cx="4521303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Ugochukwu.ikegbunem@gmail.com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57250" y="7198162"/>
            <a:ext cx="2650415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36" kern="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+234 905 550 6058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11430000" y="0"/>
            <a:ext cx="6858000" cy="10287000"/>
          </a:xfrm>
          <a:prstGeom prst="rect">
            <a:avLst/>
          </a:prstGeom>
          <a:solidFill>
            <a:srgbClr val="17395C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rcRect l="5556" r="5556" t="0" b="0"/>
          <a:stretch/>
        </p:blipFill>
        <p:spPr>
          <a:xfrm>
            <a:off x="11430000" y="0"/>
            <a:ext cx="685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2215515"/>
            <a:ext cx="176022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17395C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PROFILE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43000" y="2756535"/>
            <a:ext cx="13735050" cy="2514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1292"/>
              </a:lnSpc>
              <a:buNone/>
            </a:pPr>
            <a:r>
              <a:rPr lang="en-US" sz="3900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Operator and founder who builds and runs multi-sector businesses end to end — from field production under an international client's standards to a four-company group built from first customer to standing operation.</a:t>
            </a:r>
            <a:endParaRPr lang="en-US" sz="3900" dirty="0"/>
          </a:p>
        </p:txBody>
      </p:sp>
      <p:sp>
        <p:nvSpPr>
          <p:cNvPr id="4" name="Shape 2"/>
          <p:cNvSpPr/>
          <p:nvPr/>
        </p:nvSpPr>
        <p:spPr>
          <a:xfrm>
            <a:off x="1143000" y="5842635"/>
            <a:ext cx="16002000" cy="2286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6284595"/>
            <a:ext cx="4086225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2917"/>
              </a:lnSpc>
              <a:buNone/>
            </a:pPr>
            <a:r>
              <a:rPr lang="en-US" sz="6300" b="1" dirty="0">
                <a:solidFill>
                  <a:srgbClr val="17395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283</a:t>
            </a:r>
            <a:endParaRPr lang="en-US" sz="6300" dirty="0"/>
          </a:p>
        </p:txBody>
      </p:sp>
      <p:sp>
        <p:nvSpPr>
          <p:cNvPr id="6" name="Text 4"/>
          <p:cNvSpPr/>
          <p:nvPr/>
        </p:nvSpPr>
        <p:spPr>
          <a:xfrm>
            <a:off x="1143000" y="7179945"/>
            <a:ext cx="3826193" cy="929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44505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People employed across One100 Group and FamilySearch contracts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5238750" y="6284595"/>
            <a:ext cx="4086225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2917"/>
              </a:lnSpc>
              <a:buNone/>
            </a:pPr>
            <a:r>
              <a:rPr lang="en-US" sz="6300" b="1" dirty="0">
                <a:solidFill>
                  <a:srgbClr val="17395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4</a:t>
            </a:r>
            <a:endParaRPr lang="en-US" sz="6300" dirty="0"/>
          </a:p>
        </p:txBody>
      </p:sp>
      <p:sp>
        <p:nvSpPr>
          <p:cNvPr id="8" name="Text 6"/>
          <p:cNvSpPr/>
          <p:nvPr/>
        </p:nvSpPr>
        <p:spPr>
          <a:xfrm>
            <a:off x="5238750" y="7179945"/>
            <a:ext cx="4086225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44505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Companies founded and led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9334500" y="6284595"/>
            <a:ext cx="4086225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2917"/>
              </a:lnSpc>
              <a:buNone/>
            </a:pPr>
            <a:r>
              <a:rPr lang="en-US" sz="6300" b="1" dirty="0">
                <a:solidFill>
                  <a:srgbClr val="17395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6</a:t>
            </a:r>
            <a:endParaRPr lang="en-US" sz="6300" dirty="0"/>
          </a:p>
        </p:txBody>
      </p:sp>
      <p:sp>
        <p:nvSpPr>
          <p:cNvPr id="10" name="Text 8"/>
          <p:cNvSpPr/>
          <p:nvPr/>
        </p:nvSpPr>
        <p:spPr>
          <a:xfrm>
            <a:off x="9334500" y="7179945"/>
            <a:ext cx="4086225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44505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West African countries audited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3430250" y="6284595"/>
            <a:ext cx="4086225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2917"/>
              </a:lnSpc>
              <a:buNone/>
            </a:pPr>
            <a:r>
              <a:rPr lang="en-US" sz="6300" b="1" dirty="0">
                <a:solidFill>
                  <a:srgbClr val="17395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1st</a:t>
            </a:r>
            <a:endParaRPr lang="en-US" sz="6300" dirty="0"/>
          </a:p>
        </p:txBody>
      </p:sp>
      <p:sp>
        <p:nvSpPr>
          <p:cNvPr id="12" name="Text 10"/>
          <p:cNvSpPr/>
          <p:nvPr/>
        </p:nvSpPr>
        <p:spPr>
          <a:xfrm>
            <a:off x="13430250" y="7179945"/>
            <a:ext cx="3826193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44505D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Nigerian contractor awarded Gold recognition</a:t>
            </a:r>
            <a:endParaRPr lang="en-US" sz="1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3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2021205"/>
            <a:ext cx="176022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A8BCD4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FOUNDER &amp; CHIEF EXECUTIVE · PRESENT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43000" y="2486025"/>
            <a:ext cx="176022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2848"/>
              </a:lnSpc>
              <a:buNone/>
            </a:pPr>
            <a:r>
              <a:rPr lang="en-US" sz="6600" b="1" dirty="0">
                <a:solidFill>
                  <a:srgbClr val="F4F6F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One100 Group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143000" y="3514725"/>
            <a:ext cx="13244513" cy="9220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367"/>
              </a:lnSpc>
              <a:buNone/>
            </a:pPr>
            <a:r>
              <a:rPr lang="en-US" sz="2400" dirty="0">
                <a:solidFill>
                  <a:srgbClr val="DBE3EE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Sets strategy, capital allocation and leadership across every operating arm; built each subsidiary from first customer to standing operation.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143000" y="4893945"/>
            <a:ext cx="7772400" cy="1552575"/>
          </a:xfrm>
          <a:prstGeom prst="rect">
            <a:avLst/>
          </a:prstGeom>
          <a:solidFill>
            <a:srgbClr val="204468"/>
          </a:solidFill>
          <a:ln/>
        </p:spPr>
      </p:sp>
      <p:sp>
        <p:nvSpPr>
          <p:cNvPr id="6" name="Shape 4"/>
          <p:cNvSpPr/>
          <p:nvPr/>
        </p:nvSpPr>
        <p:spPr>
          <a:xfrm>
            <a:off x="1143000" y="4893945"/>
            <a:ext cx="53340" cy="1552575"/>
          </a:xfrm>
          <a:prstGeom prst="rect">
            <a:avLst/>
          </a:prstGeom>
          <a:solidFill>
            <a:srgbClr val="A8BCD4"/>
          </a:solidFill>
          <a:ln/>
        </p:spPr>
      </p:sp>
      <p:sp>
        <p:nvSpPr>
          <p:cNvPr id="7" name="Text 5"/>
          <p:cNvSpPr/>
          <p:nvPr/>
        </p:nvSpPr>
        <p:spPr>
          <a:xfrm>
            <a:off x="1520190" y="5179695"/>
            <a:ext cx="7778496" cy="563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4F6F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One100 Services Limited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520190" y="5800725"/>
            <a:ext cx="7778496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884"/>
              </a:lnSpc>
              <a:buNone/>
            </a:pPr>
            <a:r>
              <a:rPr lang="en-US" sz="2100" dirty="0">
                <a:solidFill>
                  <a:srgbClr val="DBE3EE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Logistics, data collection and analytics.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372600" y="4893945"/>
            <a:ext cx="7772400" cy="1552575"/>
          </a:xfrm>
          <a:prstGeom prst="rect">
            <a:avLst/>
          </a:prstGeom>
          <a:solidFill>
            <a:srgbClr val="204468"/>
          </a:solidFill>
          <a:ln/>
        </p:spPr>
      </p:sp>
      <p:sp>
        <p:nvSpPr>
          <p:cNvPr id="10" name="Shape 8"/>
          <p:cNvSpPr/>
          <p:nvPr/>
        </p:nvSpPr>
        <p:spPr>
          <a:xfrm>
            <a:off x="9372600" y="4893945"/>
            <a:ext cx="53340" cy="1552575"/>
          </a:xfrm>
          <a:prstGeom prst="rect">
            <a:avLst/>
          </a:prstGeom>
          <a:solidFill>
            <a:srgbClr val="A8BCD4"/>
          </a:solidFill>
          <a:ln/>
        </p:spPr>
      </p:sp>
      <p:sp>
        <p:nvSpPr>
          <p:cNvPr id="11" name="Text 9"/>
          <p:cNvSpPr/>
          <p:nvPr/>
        </p:nvSpPr>
        <p:spPr>
          <a:xfrm>
            <a:off x="9749790" y="5179695"/>
            <a:ext cx="7778496" cy="563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4F6F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One100 Farms &amp; Foods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9749790" y="5800725"/>
            <a:ext cx="7778496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884"/>
              </a:lnSpc>
              <a:buNone/>
            </a:pPr>
            <a:r>
              <a:rPr lang="en-US" sz="2100" dirty="0">
                <a:solidFill>
                  <a:srgbClr val="DBE3EE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Livestock farming and catering services.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1143000" y="6713220"/>
            <a:ext cx="7772400" cy="1552575"/>
          </a:xfrm>
          <a:prstGeom prst="rect">
            <a:avLst/>
          </a:prstGeom>
          <a:solidFill>
            <a:srgbClr val="204468"/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6713220"/>
            <a:ext cx="53340" cy="1552575"/>
          </a:xfrm>
          <a:prstGeom prst="rect">
            <a:avLst/>
          </a:prstGeom>
          <a:solidFill>
            <a:srgbClr val="A8BCD4"/>
          </a:solidFill>
          <a:ln/>
        </p:spPr>
      </p:sp>
      <p:sp>
        <p:nvSpPr>
          <p:cNvPr id="15" name="Text 13"/>
          <p:cNvSpPr/>
          <p:nvPr/>
        </p:nvSpPr>
        <p:spPr>
          <a:xfrm>
            <a:off x="1520190" y="6998970"/>
            <a:ext cx="7778496" cy="563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4F6F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One100 Nest Limited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1520190" y="7620000"/>
            <a:ext cx="7778496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884"/>
              </a:lnSpc>
              <a:buNone/>
            </a:pPr>
            <a:r>
              <a:rPr lang="en-US" sz="2100" dirty="0">
                <a:solidFill>
                  <a:srgbClr val="DBE3EE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Real estate investment and development.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9372600" y="6713220"/>
            <a:ext cx="7772400" cy="1552575"/>
          </a:xfrm>
          <a:prstGeom prst="rect">
            <a:avLst/>
          </a:prstGeom>
          <a:solidFill>
            <a:srgbClr val="204468"/>
          </a:solidFill>
          <a:ln/>
        </p:spPr>
      </p:sp>
      <p:sp>
        <p:nvSpPr>
          <p:cNvPr id="18" name="Shape 16"/>
          <p:cNvSpPr/>
          <p:nvPr/>
        </p:nvSpPr>
        <p:spPr>
          <a:xfrm>
            <a:off x="9372600" y="6713220"/>
            <a:ext cx="53340" cy="1552575"/>
          </a:xfrm>
          <a:prstGeom prst="rect">
            <a:avLst/>
          </a:prstGeom>
          <a:solidFill>
            <a:srgbClr val="A8BCD4"/>
          </a:solidFill>
          <a:ln/>
        </p:spPr>
      </p:sp>
      <p:sp>
        <p:nvSpPr>
          <p:cNvPr id="19" name="Text 17"/>
          <p:cNvSpPr/>
          <p:nvPr/>
        </p:nvSpPr>
        <p:spPr>
          <a:xfrm>
            <a:off x="9749790" y="6998970"/>
            <a:ext cx="7778496" cy="563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4F6F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One100 Design &amp; Automation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9749790" y="7620000"/>
            <a:ext cx="7778496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884"/>
              </a:lnSpc>
              <a:buNone/>
            </a:pPr>
            <a:r>
              <a:rPr lang="en-US" sz="2100" dirty="0">
                <a:solidFill>
                  <a:srgbClr val="DBE3EE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Design build and automation systems.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1118235"/>
            <a:ext cx="176022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17395C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FAMILYSEARCH INTERNATIONAL · MACNICO ENTERPRISES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43000" y="1544955"/>
            <a:ext cx="17602200" cy="7981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6731"/>
              </a:lnSpc>
              <a:buNone/>
            </a:pPr>
            <a:r>
              <a:rPr lang="en-US" sz="5700" b="1" dirty="0">
                <a:solidFill>
                  <a:srgbClr val="17395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Production at an international standard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1143000" y="2838450"/>
            <a:ext cx="5086350" cy="2487930"/>
          </a:xfrm>
          <a:prstGeom prst="rect">
            <a:avLst/>
          </a:prstGeom>
          <a:solidFill>
            <a:srgbClr val="EEF1F7"/>
          </a:solidFill>
          <a:ln/>
        </p:spPr>
      </p:sp>
      <p:sp>
        <p:nvSpPr>
          <p:cNvPr id="5" name="Shape 3"/>
          <p:cNvSpPr/>
          <p:nvPr/>
        </p:nvSpPr>
        <p:spPr>
          <a:xfrm>
            <a:off x="1143000" y="2838450"/>
            <a:ext cx="53340" cy="248793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6" name="Text 4"/>
          <p:cNvSpPr/>
          <p:nvPr/>
        </p:nvSpPr>
        <p:spPr>
          <a:xfrm>
            <a:off x="1501140" y="3105150"/>
            <a:ext cx="4865751" cy="510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Adopted worldwide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1501140" y="3672840"/>
            <a:ext cx="4556112" cy="1424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95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Designed and implemented a standard collection process later taken up by FamilySearch International globally.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6572250" y="2838450"/>
            <a:ext cx="5086350" cy="2487930"/>
          </a:xfrm>
          <a:prstGeom prst="rect">
            <a:avLst/>
          </a:prstGeom>
          <a:solidFill>
            <a:srgbClr val="EEF1F7"/>
          </a:solidFill>
          <a:ln/>
        </p:spPr>
      </p:sp>
      <p:sp>
        <p:nvSpPr>
          <p:cNvPr id="9" name="Shape 7"/>
          <p:cNvSpPr/>
          <p:nvPr/>
        </p:nvSpPr>
        <p:spPr>
          <a:xfrm>
            <a:off x="6572250" y="2838450"/>
            <a:ext cx="53340" cy="248793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10" name="Text 8"/>
          <p:cNvSpPr/>
          <p:nvPr/>
        </p:nvSpPr>
        <p:spPr>
          <a:xfrm>
            <a:off x="6930390" y="3105150"/>
            <a:ext cx="4865751" cy="510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Gold recognition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6930390" y="3672840"/>
            <a:ext cx="4556112" cy="1078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95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First Nigerian contractor to win the organisation's Gold recognition for quality of work.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1143000" y="5593080"/>
            <a:ext cx="5086350" cy="2487930"/>
          </a:xfrm>
          <a:prstGeom prst="rect">
            <a:avLst/>
          </a:prstGeom>
          <a:solidFill>
            <a:srgbClr val="EEF1F7"/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5593080"/>
            <a:ext cx="53340" cy="248793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14" name="Text 12"/>
          <p:cNvSpPr/>
          <p:nvPr/>
        </p:nvSpPr>
        <p:spPr>
          <a:xfrm>
            <a:off x="1501140" y="5859780"/>
            <a:ext cx="4865751" cy="510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Staff of 64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1501140" y="6427470"/>
            <a:ext cx="4556112" cy="1078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95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Employed and managed 64 staff plus subcontractors, delivering on schedule and with no injuries on site.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572250" y="5593080"/>
            <a:ext cx="5086350" cy="2487930"/>
          </a:xfrm>
          <a:prstGeom prst="rect">
            <a:avLst/>
          </a:prstGeom>
          <a:solidFill>
            <a:srgbClr val="EEF1F7"/>
          </a:solidFill>
          <a:ln/>
        </p:spPr>
      </p:sp>
      <p:sp>
        <p:nvSpPr>
          <p:cNvPr id="17" name="Shape 15"/>
          <p:cNvSpPr/>
          <p:nvPr/>
        </p:nvSpPr>
        <p:spPr>
          <a:xfrm>
            <a:off x="6572250" y="5593080"/>
            <a:ext cx="53340" cy="248793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18" name="Text 16"/>
          <p:cNvSpPr/>
          <p:nvPr/>
        </p:nvSpPr>
        <p:spPr>
          <a:xfrm>
            <a:off x="6930390" y="5859780"/>
            <a:ext cx="4865751" cy="510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Oral genealogy production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6930390" y="6427470"/>
            <a:ext cx="4556112" cy="1424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95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Runs field recording, transcription and data handoff for the programme, managing teams and schedules across sites.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12192000" y="2838450"/>
            <a:ext cx="4953000" cy="4930140"/>
          </a:xfrm>
          <a:prstGeom prst="rect">
            <a:avLst/>
          </a:prstGeom>
          <a:solidFill>
            <a:srgbClr val="FFFFFF"/>
          </a:solidFill>
          <a:ln w="7620">
            <a:solidFill>
              <a:srgbClr val="17395C">
                <a:alpha val="15000"/>
              </a:srgbClr>
            </a:solidFill>
            <a:prstDash val="solid"/>
          </a:ln>
          <a:effectLst>
            <a:outerShdw sx="100000" sy="100000" kx="0" ky="0" algn="bl" rotWithShape="0" blurRad="95250" dist="19050" dir="5400000">
              <a:srgbClr val="17395C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2313920" y="2960370"/>
            <a:ext cx="4709160" cy="46863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rcRect l="-16992" r="-16992" t="0" b="0"/>
          <a:stretch/>
        </p:blipFill>
        <p:spPr>
          <a:xfrm>
            <a:off x="12313920" y="2960370"/>
            <a:ext cx="4709160" cy="468630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2192000" y="7882890"/>
            <a:ext cx="5101590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96"/>
              </a:lnSpc>
              <a:buNone/>
            </a:pPr>
            <a:r>
              <a:rPr lang="en-US" sz="1875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Gold recognition, 2025 Quality Award — presented by FamilySearch country manager Engr. Ogbonnaya Okoro.</a:t>
            </a:r>
            <a:endParaRPr lang="en-US" sz="18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1344216"/>
            <a:ext cx="176022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17395C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FAMILYSEARCH INTERNATIONAL · SCAN &amp; SHARE · PRESENT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43000" y="1770936"/>
            <a:ext cx="17602200" cy="7981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6731"/>
              </a:lnSpc>
              <a:buNone/>
            </a:pPr>
            <a:r>
              <a:rPr lang="en-US" sz="5700" b="1" dirty="0">
                <a:solidFill>
                  <a:srgbClr val="17395C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Digitising institutional records</a:t>
            </a:r>
            <a:endParaRPr lang="en-US" sz="5700" dirty="0"/>
          </a:p>
        </p:txBody>
      </p:sp>
      <p:sp>
        <p:nvSpPr>
          <p:cNvPr id="4" name="Text 2"/>
          <p:cNvSpPr/>
          <p:nvPr/>
        </p:nvSpPr>
        <p:spPr>
          <a:xfrm>
            <a:off x="1143000" y="2683431"/>
            <a:ext cx="14225588" cy="9220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8367"/>
              </a:lnSpc>
              <a:buNone/>
            </a:pPr>
            <a:r>
              <a:rPr lang="en-US" sz="240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Helps institutions move their archives off paper under a second FamilySearch contract — survey, scanning, quality control and handoff — and builds the partnerships that open each site.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43000" y="4062651"/>
            <a:ext cx="683133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4D5763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PARTNERSHIPS IN DEVELOPMENT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143000" y="4527471"/>
            <a:ext cx="6210300" cy="754380"/>
          </a:xfrm>
          <a:prstGeom prst="rect">
            <a:avLst/>
          </a:prstGeom>
          <a:solidFill>
            <a:srgbClr val="EEF1F7"/>
          </a:solidFill>
          <a:ln/>
        </p:spPr>
      </p:sp>
      <p:sp>
        <p:nvSpPr>
          <p:cNvPr id="7" name="Shape 5"/>
          <p:cNvSpPr/>
          <p:nvPr/>
        </p:nvSpPr>
        <p:spPr>
          <a:xfrm>
            <a:off x="1143000" y="4527471"/>
            <a:ext cx="53340" cy="75438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8" name="Text 6"/>
          <p:cNvSpPr/>
          <p:nvPr/>
        </p:nvSpPr>
        <p:spPr>
          <a:xfrm>
            <a:off x="1443990" y="4698921"/>
            <a:ext cx="5847969" cy="4495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Nnamdi Azikiwe University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143000" y="5415201"/>
            <a:ext cx="6210300" cy="1165860"/>
          </a:xfrm>
          <a:prstGeom prst="rect">
            <a:avLst/>
          </a:prstGeom>
          <a:solidFill>
            <a:srgbClr val="EEF1F7"/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5415201"/>
            <a:ext cx="53340" cy="116586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11" name="Text 9"/>
          <p:cNvSpPr/>
          <p:nvPr/>
        </p:nvSpPr>
        <p:spPr>
          <a:xfrm>
            <a:off x="1443990" y="5586651"/>
            <a:ext cx="5847969" cy="861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Chukwuemeka Odumegwu Ojukwu University &amp; Teaching Hospital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1143000" y="6714411"/>
            <a:ext cx="6210300" cy="754380"/>
          </a:xfrm>
          <a:prstGeom prst="rect">
            <a:avLst/>
          </a:prstGeom>
          <a:solidFill>
            <a:srgbClr val="EEF1F7"/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714411"/>
            <a:ext cx="53340" cy="75438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14" name="Text 12"/>
          <p:cNvSpPr/>
          <p:nvPr/>
        </p:nvSpPr>
        <p:spPr>
          <a:xfrm>
            <a:off x="1443990" y="6885861"/>
            <a:ext cx="5847969" cy="4495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UNTH Enugu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143000" y="7602141"/>
            <a:ext cx="6210300" cy="1165860"/>
          </a:xfrm>
          <a:prstGeom prst="rect">
            <a:avLst/>
          </a:prstGeom>
          <a:solidFill>
            <a:srgbClr val="EEF1F7"/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7602141"/>
            <a:ext cx="53340" cy="116586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17" name="Text 15"/>
          <p:cNvSpPr/>
          <p:nvPr/>
        </p:nvSpPr>
        <p:spPr>
          <a:xfrm>
            <a:off x="1443990" y="7773591"/>
            <a:ext cx="5847969" cy="861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Federal College of Agriculture, Ishiagu · further sites in the pipeline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7810500" y="4062651"/>
            <a:ext cx="2999661" cy="3158490"/>
          </a:xfrm>
          <a:prstGeom prst="rect">
            <a:avLst/>
          </a:prstGeom>
          <a:ln w="7620">
            <a:solidFill>
              <a:srgbClr val="17395C">
                <a:alpha val="20000"/>
              </a:srgbClr>
            </a:solidFill>
            <a:prstDash val="solid"/>
          </a:ln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rcRect l="14386" r="14386" t="0" b="0"/>
          <a:stretch/>
        </p:blipFill>
        <p:spPr>
          <a:xfrm>
            <a:off x="7810500" y="4062651"/>
            <a:ext cx="2999661" cy="315849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7810500" y="7335441"/>
            <a:ext cx="3073953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96"/>
              </a:lnSpc>
              <a:buNone/>
            </a:pPr>
            <a:r>
              <a:rPr lang="en-US" sz="1875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Prof. Obinna D. Onodugo, Chief Medical Director, UNTH Enugu.</a:t>
            </a:r>
            <a:endParaRPr lang="en-US" sz="1875" dirty="0"/>
          </a:p>
        </p:txBody>
      </p:sp>
      <p:sp>
        <p:nvSpPr>
          <p:cNvPr id="21" name="Shape 18"/>
          <p:cNvSpPr/>
          <p:nvPr/>
        </p:nvSpPr>
        <p:spPr>
          <a:xfrm>
            <a:off x="10985421" y="4062651"/>
            <a:ext cx="2999780" cy="3158490"/>
          </a:xfrm>
          <a:prstGeom prst="rect">
            <a:avLst/>
          </a:prstGeom>
          <a:ln w="7620">
            <a:solidFill>
              <a:srgbClr val="17395C">
                <a:alpha val="20000"/>
              </a:srgbClr>
            </a:solidFill>
            <a:prstDash val="solid"/>
          </a:ln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6310" b="14722"/>
          <a:stretch/>
        </p:blipFill>
        <p:spPr>
          <a:xfrm>
            <a:off x="10985421" y="4062651"/>
            <a:ext cx="2999780" cy="3158490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0985421" y="7335441"/>
            <a:ext cx="3074076" cy="16454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96"/>
              </a:lnSpc>
              <a:buNone/>
            </a:pPr>
            <a:r>
              <a:rPr lang="en-US" sz="1875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Dr. Nwawuisi Jonah Umunnah, Provost, Federal College of Agriculture, Ishiagu.</a:t>
            </a:r>
            <a:endParaRPr lang="en-US" sz="1875" dirty="0"/>
          </a:p>
        </p:txBody>
      </p:sp>
      <p:sp>
        <p:nvSpPr>
          <p:cNvPr id="24" name="Shape 20"/>
          <p:cNvSpPr/>
          <p:nvPr/>
        </p:nvSpPr>
        <p:spPr>
          <a:xfrm>
            <a:off x="14160460" y="4062651"/>
            <a:ext cx="2999661" cy="3158490"/>
          </a:xfrm>
          <a:prstGeom prst="rect">
            <a:avLst/>
          </a:prstGeom>
          <a:ln w="7620">
            <a:solidFill>
              <a:srgbClr val="17395C">
                <a:alpha val="20000"/>
              </a:srgbClr>
            </a:solidFill>
            <a:prstDash val="solid"/>
          </a:ln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4626" b="16402"/>
          <a:stretch/>
        </p:blipFill>
        <p:spPr>
          <a:xfrm>
            <a:off x="14160460" y="4062651"/>
            <a:ext cx="2999661" cy="315849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4160460" y="7335441"/>
            <a:ext cx="3073953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96"/>
              </a:lnSpc>
              <a:buNone/>
            </a:pPr>
            <a:r>
              <a:rPr lang="en-US" sz="1875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Rt. Rev. Dr. Owen Chiedozie Nwokolo, Bishop on the Niger, Anglican Church.</a:t>
            </a:r>
            <a:endParaRPr lang="en-US" sz="18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2428875"/>
            <a:ext cx="176022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17395C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EARLIER RECORD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1143000" y="3198495"/>
            <a:ext cx="16002000" cy="15240"/>
          </a:xfrm>
          <a:prstGeom prst="rect">
            <a:avLst/>
          </a:prstGeom>
          <a:solidFill>
            <a:srgbClr val="CFD6E0"/>
          </a:solidFill>
          <a:ln/>
        </p:spPr>
      </p:sp>
      <p:sp>
        <p:nvSpPr>
          <p:cNvPr id="4" name="Text 2"/>
          <p:cNvSpPr/>
          <p:nvPr/>
        </p:nvSpPr>
        <p:spPr>
          <a:xfrm>
            <a:off x="1143000" y="3518535"/>
            <a:ext cx="4400550" cy="563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Auditor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143000" y="4101465"/>
            <a:ext cx="440055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FamilySearch International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600700" y="3518535"/>
            <a:ext cx="11890629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95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Audited project finances and operations across Nigeria, Ghana, Sierra Leone, Liberia and Senegal; ran unannounced compliance checks and introduced faster auditing procedures.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1143000" y="4779645"/>
            <a:ext cx="16002000" cy="15240"/>
          </a:xfrm>
          <a:prstGeom prst="rect">
            <a:avLst/>
          </a:prstGeom>
          <a:solidFill>
            <a:srgbClr val="CFD6E0"/>
          </a:solidFill>
          <a:ln/>
        </p:spPr>
      </p:sp>
      <p:sp>
        <p:nvSpPr>
          <p:cNvPr id="8" name="Text 6"/>
          <p:cNvSpPr/>
          <p:nvPr/>
        </p:nvSpPr>
        <p:spPr>
          <a:xfrm>
            <a:off x="1143000" y="5099685"/>
            <a:ext cx="4400550" cy="563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Volunteer Clerk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143000" y="5682615"/>
            <a:ext cx="440055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Enugu · 2017 — 2019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600700" y="5099685"/>
            <a:ext cx="11890629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95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Oversaw Enugu's migration to online leadership and clerk resources, and trained clerks and incoming leaders on the systems.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1143000" y="6360795"/>
            <a:ext cx="16002000" cy="15240"/>
          </a:xfrm>
          <a:prstGeom prst="rect">
            <a:avLst/>
          </a:prstGeom>
          <a:solidFill>
            <a:srgbClr val="CFD6E0"/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6680835"/>
            <a:ext cx="4400550" cy="563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Full-time Missionary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143000" y="7263765"/>
            <a:ext cx="4120515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Nigeria &amp; Sierra Leone · 2014 — 2016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600700" y="6680835"/>
            <a:ext cx="11890629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6667"/>
              </a:lnSpc>
              <a:buNone/>
            </a:pPr>
            <a:r>
              <a:rPr lang="en-US" sz="195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Responsible for 200+ fellow missionaries; learned Ibibio, Krio and Mende to teach each community in its own language.</a:t>
            </a:r>
            <a:endParaRPr lang="en-US" sz="1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2362200"/>
            <a:ext cx="9073515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17395C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EDUCATION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143000" y="3017520"/>
            <a:ext cx="9073515" cy="58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Nnamdi Azikiwe University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1143000" y="3623310"/>
            <a:ext cx="9073515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BSc Economics — in progress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1143000" y="4008120"/>
            <a:ext cx="9073515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2025 — 2030 (expected)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143000" y="4652010"/>
            <a:ext cx="9073515" cy="58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Nigerian College of Aviation Technology, Zaria</a:t>
            </a:r>
            <a:endParaRPr lang="en-US" sz="3150" dirty="0"/>
          </a:p>
        </p:txBody>
      </p:sp>
      <p:sp>
        <p:nvSpPr>
          <p:cNvPr id="7" name="Text 5"/>
          <p:cNvSpPr/>
          <p:nvPr/>
        </p:nvSpPr>
        <p:spPr>
          <a:xfrm>
            <a:off x="1143000" y="5257800"/>
            <a:ext cx="8496110" cy="693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Aircraft Maintenance Engineering — one of 15 admitted from 2,009 candidates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143000" y="5970270"/>
            <a:ext cx="9073515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2018 — 2019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143000" y="6614160"/>
            <a:ext cx="9073515" cy="58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C253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Annunciation Secondary School, Enugu</a:t>
            </a:r>
            <a:endParaRPr lang="en-US" sz="3150" dirty="0"/>
          </a:p>
        </p:txBody>
      </p:sp>
      <p:sp>
        <p:nvSpPr>
          <p:cNvPr id="10" name="Text 8"/>
          <p:cNvSpPr/>
          <p:nvPr/>
        </p:nvSpPr>
        <p:spPr>
          <a:xfrm>
            <a:off x="1143000" y="7219950"/>
            <a:ext cx="9073515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4A5A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SSCE — NECO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143000" y="7604760"/>
            <a:ext cx="9073515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4D57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2007 — 2013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10058400" y="0"/>
            <a:ext cx="8229600" cy="10287000"/>
          </a:xfrm>
          <a:prstGeom prst="rect">
            <a:avLst/>
          </a:prstGeom>
          <a:solidFill>
            <a:srgbClr val="17395C"/>
          </a:solidFill>
          <a:ln/>
        </p:spPr>
      </p:sp>
      <p:sp>
        <p:nvSpPr>
          <p:cNvPr id="13" name="Text 11"/>
          <p:cNvSpPr/>
          <p:nvPr/>
        </p:nvSpPr>
        <p:spPr>
          <a:xfrm>
            <a:off x="10725150" y="2623661"/>
            <a:ext cx="7061835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A8BCD4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CAPABILITIES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0725150" y="3069431"/>
            <a:ext cx="6612446" cy="2524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2250" dirty="0">
                <a:solidFill>
                  <a:srgbClr val="E4EAF3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Business strategy · Vision &amp; product development · Product design · Team building · Public speaking · Production management · Field operations · Data collection &amp; analytics · Logistics · Client &amp; contract management · P&amp;L ownership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0725150" y="5974556"/>
            <a:ext cx="7061835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88" kern="0" dirty="0">
                <a:solidFill>
                  <a:srgbClr val="A8BCD4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LANGUAGES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725150" y="6420326"/>
            <a:ext cx="6612446" cy="12811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833"/>
              </a:lnSpc>
              <a:buNone/>
            </a:pPr>
            <a:r>
              <a:rPr lang="en-US" sz="2250" dirty="0">
                <a:solidFill>
                  <a:srgbClr val="E4EAF3"/>
                </a:solidFill>
                <a:latin typeface="Libre Franklin" pitchFamily="34" charset="0"/>
                <a:ea typeface="Libre Franklin" pitchFamily="34" charset="-122"/>
                <a:cs typeface="Libre Franklin" pitchFamily="34" charset="-120"/>
              </a:rPr>
              <a:t>English · Ibibio · Krio · Mende — each learned to teach and work in the community that speaks it. Spanish in progress.</a:t>
            </a:r>
            <a:endParaRPr lang="en-US" sz="2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2026-09-19T13:01:10Z</dcterms:created>
  <dcterms:modified xsi:type="dcterms:W3CDTF">2026-09-19T13:01:10Z</dcterms:modified>
</cp:coreProperties>
</file>